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f89acfd8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2f89acfd8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f89acfd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f89acfd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f7523be1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f7523be1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f89acfd8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f89acfd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f89acfd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f89acfd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f7523be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f7523be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f7523be11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f7523be11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f89acfd8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f89acfd8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f89acfd8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2f89acfd8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f7523be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f7523be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f89acfd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f89acfd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f89acfd8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f89acfd8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f89acfd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f89acfd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Balance Calculator - Your Expense Tracker</a:t>
            </a:r>
            <a:endParaRPr/>
          </a:p>
        </p:txBody>
      </p:sp>
      <p:sp>
        <p:nvSpPr>
          <p:cNvPr id="86" name="Google Shape;86;p13"/>
          <p:cNvSpPr txBox="1"/>
          <p:nvPr>
            <p:ph idx="1" type="subTitle"/>
          </p:nvPr>
        </p:nvSpPr>
        <p:spPr>
          <a:xfrm>
            <a:off x="311700" y="2834125"/>
            <a:ext cx="8520600" cy="217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CyberWorkers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t>Dongsheng Cheng</a:t>
            </a:r>
            <a:endParaRPr sz="2000"/>
          </a:p>
          <a:p>
            <a:pPr indent="0" lvl="0" marL="0" rtl="0" algn="l">
              <a:spcBef>
                <a:spcPts val="0"/>
              </a:spcBef>
              <a:spcAft>
                <a:spcPts val="0"/>
              </a:spcAft>
              <a:buNone/>
            </a:pPr>
            <a:r>
              <a:rPr lang="en" sz="2000"/>
              <a:t>Zhiqing Su</a:t>
            </a:r>
            <a:endParaRPr sz="2000"/>
          </a:p>
          <a:p>
            <a:pPr indent="0" lvl="0" marL="0" rtl="0" algn="l">
              <a:spcBef>
                <a:spcPts val="0"/>
              </a:spcBef>
              <a:spcAft>
                <a:spcPts val="0"/>
              </a:spcAft>
              <a:buNone/>
            </a:pPr>
            <a:r>
              <a:rPr lang="en" sz="2000"/>
              <a:t>Xinyue Zhang</a:t>
            </a:r>
            <a:endParaRPr sz="2000"/>
          </a:p>
          <a:p>
            <a:pPr indent="0" lvl="0" marL="0" rtl="0" algn="l">
              <a:spcBef>
                <a:spcPts val="0"/>
              </a:spcBef>
              <a:spcAft>
                <a:spcPts val="0"/>
              </a:spcAft>
              <a:buNone/>
            </a:pPr>
            <a:r>
              <a:rPr lang="en" sz="2000"/>
              <a:t>Zongyao Li</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NEWS - News Api</a:t>
            </a:r>
            <a:endParaRPr/>
          </a:p>
        </p:txBody>
      </p:sp>
      <p:sp>
        <p:nvSpPr>
          <p:cNvPr id="154" name="Google Shape;154;p22"/>
          <p:cNvSpPr txBox="1"/>
          <p:nvPr/>
        </p:nvSpPr>
        <p:spPr>
          <a:xfrm>
            <a:off x="5682975" y="1682750"/>
            <a:ext cx="304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Fetch the latest 5 News in Business category, listing the title, source, and publish time</a:t>
            </a:r>
            <a:endParaRPr sz="1500">
              <a:latin typeface="Roboto"/>
              <a:ea typeface="Roboto"/>
              <a:cs typeface="Roboto"/>
              <a:sym typeface="Roboto"/>
            </a:endParaRPr>
          </a:p>
        </p:txBody>
      </p:sp>
      <p:pic>
        <p:nvPicPr>
          <p:cNvPr id="155" name="Google Shape;155;p22"/>
          <p:cNvPicPr preferRelativeResize="0"/>
          <p:nvPr/>
        </p:nvPicPr>
        <p:blipFill>
          <a:blip r:embed="rId3">
            <a:alphaModFix/>
          </a:blip>
          <a:stretch>
            <a:fillRect/>
          </a:stretch>
        </p:blipFill>
        <p:spPr>
          <a:xfrm>
            <a:off x="152400" y="1170200"/>
            <a:ext cx="5378176" cy="2681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 - Google Map Api</a:t>
            </a:r>
            <a:endParaRPr/>
          </a:p>
        </p:txBody>
      </p:sp>
      <p:pic>
        <p:nvPicPr>
          <p:cNvPr id="161" name="Google Shape;161;p23"/>
          <p:cNvPicPr preferRelativeResize="0"/>
          <p:nvPr/>
        </p:nvPicPr>
        <p:blipFill>
          <a:blip r:embed="rId3">
            <a:alphaModFix/>
          </a:blip>
          <a:stretch>
            <a:fillRect/>
          </a:stretch>
        </p:blipFill>
        <p:spPr>
          <a:xfrm>
            <a:off x="6066875" y="1346225"/>
            <a:ext cx="2765426" cy="1763350"/>
          </a:xfrm>
          <a:prstGeom prst="rect">
            <a:avLst/>
          </a:prstGeom>
          <a:noFill/>
          <a:ln>
            <a:noFill/>
          </a:ln>
        </p:spPr>
      </p:pic>
      <p:pic>
        <p:nvPicPr>
          <p:cNvPr id="162" name="Google Shape;162;p23"/>
          <p:cNvPicPr preferRelativeResize="0"/>
          <p:nvPr/>
        </p:nvPicPr>
        <p:blipFill>
          <a:blip r:embed="rId4">
            <a:alphaModFix/>
          </a:blip>
          <a:stretch>
            <a:fillRect/>
          </a:stretch>
        </p:blipFill>
        <p:spPr>
          <a:xfrm>
            <a:off x="136900" y="1239600"/>
            <a:ext cx="5623250" cy="28802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 -</a:t>
            </a:r>
            <a:r>
              <a:rPr lang="en"/>
              <a:t> Google Map Api</a:t>
            </a:r>
            <a:endParaRPr/>
          </a:p>
        </p:txBody>
      </p:sp>
      <p:sp>
        <p:nvSpPr>
          <p:cNvPr id="168" name="Google Shape;168;p24"/>
          <p:cNvSpPr txBox="1"/>
          <p:nvPr/>
        </p:nvSpPr>
        <p:spPr>
          <a:xfrm>
            <a:off x="495625" y="1178500"/>
            <a:ext cx="67992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Dependencies: </a:t>
            </a:r>
            <a:endParaRPr sz="2000">
              <a:latin typeface="Roboto"/>
              <a:ea typeface="Roboto"/>
              <a:cs typeface="Roboto"/>
              <a:sym typeface="Roboto"/>
            </a:endParaRPr>
          </a:p>
          <a:p>
            <a:pPr indent="-323850" lvl="0" marL="457200" rtl="0" algn="l">
              <a:spcBef>
                <a:spcPts val="0"/>
              </a:spcBef>
              <a:spcAft>
                <a:spcPts val="0"/>
              </a:spcAft>
              <a:buSzPts val="1500"/>
              <a:buChar char="●"/>
            </a:pPr>
            <a:r>
              <a:rPr lang="en" sz="1500"/>
              <a:t>@react-google-maps/api        </a:t>
            </a:r>
            <a:endParaRPr sz="1500"/>
          </a:p>
          <a:p>
            <a:pPr indent="-323850" lvl="0" marL="457200" rtl="0" algn="l">
              <a:spcBef>
                <a:spcPts val="0"/>
              </a:spcBef>
              <a:spcAft>
                <a:spcPts val="0"/>
              </a:spcAft>
              <a:buSzPts val="1500"/>
              <a:buChar char="●"/>
            </a:pPr>
            <a:r>
              <a:rPr lang="en" sz="1500"/>
              <a:t>react-geocode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2000"/>
              <a:t>Features:</a:t>
            </a:r>
            <a:endParaRPr sz="2000"/>
          </a:p>
          <a:p>
            <a:pPr indent="-323850" lvl="0" marL="457200" rtl="0" algn="l">
              <a:spcBef>
                <a:spcPts val="0"/>
              </a:spcBef>
              <a:spcAft>
                <a:spcPts val="0"/>
              </a:spcAft>
              <a:buSzPts val="1500"/>
              <a:buChar char="●"/>
            </a:pPr>
            <a:r>
              <a:rPr lang="en" sz="1500"/>
              <a:t>Search and autocomplete address when adding a new transaction.</a:t>
            </a:r>
            <a:endParaRPr sz="1500"/>
          </a:p>
          <a:p>
            <a:pPr indent="-323850" lvl="0" marL="457200" rtl="0" algn="l">
              <a:spcBef>
                <a:spcPts val="0"/>
              </a:spcBef>
              <a:spcAft>
                <a:spcPts val="0"/>
              </a:spcAft>
              <a:buSzPts val="1500"/>
              <a:buChar char="●"/>
            </a:pPr>
            <a:r>
              <a:rPr lang="en" sz="1500"/>
              <a:t>Show Google Map in location dashboard.</a:t>
            </a:r>
            <a:endParaRPr sz="1500"/>
          </a:p>
          <a:p>
            <a:pPr indent="-323850" lvl="0" marL="457200" rtl="0" algn="l">
              <a:spcBef>
                <a:spcPts val="0"/>
              </a:spcBef>
              <a:spcAft>
                <a:spcPts val="0"/>
              </a:spcAft>
              <a:buSzPts val="1500"/>
              <a:buChar char="●"/>
            </a:pPr>
            <a:r>
              <a:rPr lang="en" sz="1500"/>
              <a:t>Mark the address where the selected transaction is located when the transaction in the list is clicked.</a:t>
            </a:r>
            <a:endParaRPr sz="1500"/>
          </a:p>
          <a:p>
            <a:pPr indent="-323850" lvl="0" marL="457200" rtl="0" algn="l">
              <a:spcBef>
                <a:spcPts val="0"/>
              </a:spcBef>
              <a:spcAft>
                <a:spcPts val="0"/>
              </a:spcAft>
              <a:buSzPts val="1500"/>
              <a:buChar char="●"/>
            </a:pPr>
            <a:r>
              <a:rPr lang="en" sz="1500"/>
              <a:t>Show transaction details when marker is clicked.</a:t>
            </a:r>
            <a:endParaRPr sz="15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INCOME AND EXPENSE VISUALIZATION - D3.js Library</a:t>
            </a:r>
            <a:endParaRPr/>
          </a:p>
        </p:txBody>
      </p:sp>
      <p:sp>
        <p:nvSpPr>
          <p:cNvPr id="174" name="Google Shape;174;p25"/>
          <p:cNvSpPr txBox="1"/>
          <p:nvPr/>
        </p:nvSpPr>
        <p:spPr>
          <a:xfrm>
            <a:off x="5671575" y="1683063"/>
            <a:ext cx="3041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the proportion of each category of income and expense.</a:t>
            </a:r>
            <a:endParaRPr sz="1500">
              <a:latin typeface="Roboto"/>
              <a:ea typeface="Roboto"/>
              <a:cs typeface="Roboto"/>
              <a:sym typeface="Roboto"/>
            </a:endParaRPr>
          </a:p>
        </p:txBody>
      </p:sp>
      <p:pic>
        <p:nvPicPr>
          <p:cNvPr id="175" name="Google Shape;175;p25"/>
          <p:cNvPicPr preferRelativeResize="0"/>
          <p:nvPr/>
        </p:nvPicPr>
        <p:blipFill>
          <a:blip r:embed="rId3">
            <a:alphaModFix/>
          </a:blip>
          <a:stretch>
            <a:fillRect/>
          </a:stretch>
        </p:blipFill>
        <p:spPr>
          <a:xfrm>
            <a:off x="152400" y="1170200"/>
            <a:ext cx="5337400" cy="27390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CURRENCY - Exchange Rate Api</a:t>
            </a:r>
            <a:endParaRPr/>
          </a:p>
        </p:txBody>
      </p:sp>
      <p:sp>
        <p:nvSpPr>
          <p:cNvPr id="181" name="Google Shape;181;p26"/>
          <p:cNvSpPr txBox="1"/>
          <p:nvPr/>
        </p:nvSpPr>
        <p:spPr>
          <a:xfrm>
            <a:off x="5642200" y="1578200"/>
            <a:ext cx="3041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Select existing currency and target currency for exchange rate conversion.</a:t>
            </a:r>
            <a:endParaRPr sz="1500">
              <a:latin typeface="Roboto"/>
              <a:ea typeface="Roboto"/>
              <a:cs typeface="Roboto"/>
              <a:sym typeface="Roboto"/>
            </a:endParaRPr>
          </a:p>
        </p:txBody>
      </p:sp>
      <p:pic>
        <p:nvPicPr>
          <p:cNvPr id="182" name="Google Shape;182;p26"/>
          <p:cNvPicPr preferRelativeResize="0"/>
          <p:nvPr/>
        </p:nvPicPr>
        <p:blipFill>
          <a:blip r:embed="rId3">
            <a:alphaModFix/>
          </a:blip>
          <a:stretch>
            <a:fillRect/>
          </a:stretch>
        </p:blipFill>
        <p:spPr>
          <a:xfrm>
            <a:off x="152400" y="1170200"/>
            <a:ext cx="5337400" cy="24471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92" name="Google Shape;92;p14"/>
          <p:cNvSpPr txBox="1"/>
          <p:nvPr>
            <p:ph idx="1" type="body"/>
          </p:nvPr>
        </p:nvSpPr>
        <p:spPr>
          <a:xfrm>
            <a:off x="311700" y="11516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project is a balance calculator that allows users to track their income and expenses. Users can view their income and expense details, total value, and current balance. They can also add or delete an income or expense record. Each detail includes information such as date, category, description, and more, providing users with a comprehensive overview of their finances.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 addition to the financial tracking features, our project includes a dashboard that displays daily news and weather updates for user convenience. Furthermore, we have incorporated a pie chart visualization of expenses to help users easily identify areas where they may be overspending.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 Assignment</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t>Dongsheng Cheng:</a:t>
            </a:r>
            <a:r>
              <a:rPr lang="en"/>
              <a:t>  Project Main  Structure and Interface, API Design and Implementation, API Testing, Style Adjustment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Xinyue Zhang:</a:t>
            </a:r>
            <a:r>
              <a:rPr lang="en"/>
              <a:t> </a:t>
            </a:r>
            <a:r>
              <a:rPr lang="en"/>
              <a:t>API Design and Implementation, API Testing, Style Adjustment, </a:t>
            </a:r>
            <a:r>
              <a:rPr lang="en"/>
              <a:t>Open Weather Map API, Visualization of expense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Zhiqing Su: </a:t>
            </a:r>
            <a:r>
              <a:rPr lang="en"/>
              <a:t>API Design and Implementation, API Testing, Style Adjustment, Google Map API</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Zongyao Li:</a:t>
            </a:r>
            <a:r>
              <a:rPr lang="en"/>
              <a:t> API Design and Implementation, Style Adjustment, News API, API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a:t>
            </a:r>
            <a:endParaRPr/>
          </a:p>
        </p:txBody>
      </p:sp>
      <p:pic>
        <p:nvPicPr>
          <p:cNvPr id="104" name="Google Shape;104;p16"/>
          <p:cNvPicPr preferRelativeResize="0"/>
          <p:nvPr/>
        </p:nvPicPr>
        <p:blipFill>
          <a:blip r:embed="rId3">
            <a:alphaModFix/>
          </a:blip>
          <a:stretch>
            <a:fillRect/>
          </a:stretch>
        </p:blipFill>
        <p:spPr>
          <a:xfrm>
            <a:off x="592450" y="1181613"/>
            <a:ext cx="1634150" cy="1421100"/>
          </a:xfrm>
          <a:prstGeom prst="rect">
            <a:avLst/>
          </a:prstGeom>
          <a:noFill/>
          <a:ln>
            <a:noFill/>
          </a:ln>
        </p:spPr>
      </p:pic>
      <p:pic>
        <p:nvPicPr>
          <p:cNvPr id="105" name="Google Shape;105;p16"/>
          <p:cNvPicPr preferRelativeResize="0"/>
          <p:nvPr/>
        </p:nvPicPr>
        <p:blipFill>
          <a:blip r:embed="rId4">
            <a:alphaModFix/>
          </a:blip>
          <a:stretch>
            <a:fillRect/>
          </a:stretch>
        </p:blipFill>
        <p:spPr>
          <a:xfrm>
            <a:off x="2914001" y="1072425"/>
            <a:ext cx="2680350" cy="1639475"/>
          </a:xfrm>
          <a:prstGeom prst="rect">
            <a:avLst/>
          </a:prstGeom>
          <a:noFill/>
          <a:ln>
            <a:noFill/>
          </a:ln>
        </p:spPr>
      </p:pic>
      <p:pic>
        <p:nvPicPr>
          <p:cNvPr id="106" name="Google Shape;106;p16"/>
          <p:cNvPicPr preferRelativeResize="0"/>
          <p:nvPr/>
        </p:nvPicPr>
        <p:blipFill>
          <a:blip r:embed="rId5">
            <a:alphaModFix/>
          </a:blip>
          <a:stretch>
            <a:fillRect/>
          </a:stretch>
        </p:blipFill>
        <p:spPr>
          <a:xfrm>
            <a:off x="6084550" y="1222075"/>
            <a:ext cx="2680350" cy="1340175"/>
          </a:xfrm>
          <a:prstGeom prst="rect">
            <a:avLst/>
          </a:prstGeom>
          <a:noFill/>
          <a:ln>
            <a:noFill/>
          </a:ln>
        </p:spPr>
      </p:pic>
      <p:pic>
        <p:nvPicPr>
          <p:cNvPr id="107" name="Google Shape;107;p16"/>
          <p:cNvPicPr preferRelativeResize="0"/>
          <p:nvPr/>
        </p:nvPicPr>
        <p:blipFill>
          <a:blip r:embed="rId6">
            <a:alphaModFix/>
          </a:blip>
          <a:stretch>
            <a:fillRect/>
          </a:stretch>
        </p:blipFill>
        <p:spPr>
          <a:xfrm>
            <a:off x="758700" y="3344250"/>
            <a:ext cx="2469750" cy="665675"/>
          </a:xfrm>
          <a:prstGeom prst="rect">
            <a:avLst/>
          </a:prstGeom>
          <a:noFill/>
          <a:ln>
            <a:noFill/>
          </a:ln>
        </p:spPr>
      </p:pic>
      <p:pic>
        <p:nvPicPr>
          <p:cNvPr id="108" name="Google Shape;108;p16"/>
          <p:cNvPicPr preferRelativeResize="0"/>
          <p:nvPr/>
        </p:nvPicPr>
        <p:blipFill>
          <a:blip r:embed="rId7">
            <a:alphaModFix/>
          </a:blip>
          <a:stretch>
            <a:fillRect/>
          </a:stretch>
        </p:blipFill>
        <p:spPr>
          <a:xfrm>
            <a:off x="4302525" y="3168250"/>
            <a:ext cx="1291825" cy="129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API’s Implement</a:t>
            </a:r>
            <a:endParaRPr/>
          </a:p>
        </p:txBody>
      </p:sp>
      <p:sp>
        <p:nvSpPr>
          <p:cNvPr id="114" name="Google Shape;114;p17"/>
          <p:cNvSpPr txBox="1"/>
          <p:nvPr>
            <p:ph idx="1" type="body"/>
          </p:nvPr>
        </p:nvSpPr>
        <p:spPr>
          <a:xfrm>
            <a:off x="311700" y="1229875"/>
            <a:ext cx="4137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a:p>
            <a:pPr indent="-330200" lvl="0" marL="457200" rtl="0" algn="l">
              <a:spcBef>
                <a:spcPts val="1200"/>
              </a:spcBef>
              <a:spcAft>
                <a:spcPts val="0"/>
              </a:spcAft>
              <a:buSzPts val="1600"/>
              <a:buChar char="●"/>
            </a:pPr>
            <a:r>
              <a:rPr lang="en" sz="1600"/>
              <a:t>Axios - request data</a:t>
            </a:r>
            <a:endParaRPr sz="1600"/>
          </a:p>
          <a:p>
            <a:pPr indent="-330200" lvl="0" marL="457200" rtl="0" algn="l">
              <a:spcBef>
                <a:spcPts val="0"/>
              </a:spcBef>
              <a:spcAft>
                <a:spcPts val="0"/>
              </a:spcAft>
              <a:buSzPts val="1600"/>
              <a:buChar char="●"/>
            </a:pPr>
            <a:r>
              <a:rPr lang="en" sz="1600"/>
              <a:t>Open Weather Map - weather</a:t>
            </a:r>
            <a:endParaRPr sz="1600"/>
          </a:p>
          <a:p>
            <a:pPr indent="-330200" lvl="0" marL="457200" rtl="0" algn="l">
              <a:spcBef>
                <a:spcPts val="0"/>
              </a:spcBef>
              <a:spcAft>
                <a:spcPts val="0"/>
              </a:spcAft>
              <a:buSzPts val="1600"/>
              <a:buChar char="●"/>
            </a:pPr>
            <a:r>
              <a:rPr lang="en" sz="1600"/>
              <a:t>D3 - data visualization</a:t>
            </a:r>
            <a:endParaRPr sz="1600"/>
          </a:p>
          <a:p>
            <a:pPr indent="-330200" lvl="0" marL="457200" rtl="0" algn="l">
              <a:spcBef>
                <a:spcPts val="0"/>
              </a:spcBef>
              <a:spcAft>
                <a:spcPts val="0"/>
              </a:spcAft>
              <a:buSzPts val="1600"/>
              <a:buChar char="●"/>
            </a:pPr>
            <a:r>
              <a:rPr lang="en" sz="1600"/>
              <a:t>Exchange Rate - currency conversion</a:t>
            </a:r>
            <a:endParaRPr sz="1600"/>
          </a:p>
          <a:p>
            <a:pPr indent="-330200" lvl="0" marL="457200" rtl="0" algn="l">
              <a:spcBef>
                <a:spcPts val="0"/>
              </a:spcBef>
              <a:spcAft>
                <a:spcPts val="0"/>
              </a:spcAft>
              <a:buSzPts val="1600"/>
              <a:buChar char="●"/>
            </a:pPr>
            <a:r>
              <a:rPr lang="en" sz="1600"/>
              <a:t>News - today’s news</a:t>
            </a:r>
            <a:endParaRPr sz="1600"/>
          </a:p>
          <a:p>
            <a:pPr indent="-330200" lvl="0" marL="457200" rtl="0" algn="l">
              <a:spcBef>
                <a:spcPts val="0"/>
              </a:spcBef>
              <a:spcAft>
                <a:spcPts val="0"/>
              </a:spcAft>
              <a:buSzPts val="1600"/>
              <a:buChar char="●"/>
            </a:pPr>
            <a:r>
              <a:rPr lang="en" sz="1600"/>
              <a:t>Google Map - location</a:t>
            </a:r>
            <a:endParaRPr sz="1600"/>
          </a:p>
          <a:p>
            <a:pPr indent="0" lvl="0" marL="0" rtl="0" algn="l">
              <a:spcBef>
                <a:spcPts val="1200"/>
              </a:spcBef>
              <a:spcAft>
                <a:spcPts val="0"/>
              </a:spcAft>
              <a:buNone/>
            </a:pPr>
            <a:r>
              <a:rPr lang="en"/>
              <a:t>Backend</a:t>
            </a:r>
            <a:endParaRPr/>
          </a:p>
          <a:p>
            <a:pPr indent="-330200" lvl="0" marL="457200" rtl="0" algn="l">
              <a:spcBef>
                <a:spcPts val="1200"/>
              </a:spcBef>
              <a:spcAft>
                <a:spcPts val="0"/>
              </a:spcAft>
              <a:buSzPts val="1600"/>
              <a:buChar char="●"/>
            </a:pPr>
            <a:r>
              <a:rPr lang="en" sz="1600"/>
              <a:t>Mongoose - MongoDB</a:t>
            </a:r>
            <a:endParaRPr sz="1600"/>
          </a:p>
        </p:txBody>
      </p:sp>
      <p:pic>
        <p:nvPicPr>
          <p:cNvPr id="115" name="Google Shape;115;p17"/>
          <p:cNvPicPr preferRelativeResize="0"/>
          <p:nvPr/>
        </p:nvPicPr>
        <p:blipFill>
          <a:blip r:embed="rId3">
            <a:alphaModFix/>
          </a:blip>
          <a:stretch>
            <a:fillRect/>
          </a:stretch>
        </p:blipFill>
        <p:spPr>
          <a:xfrm>
            <a:off x="4205234" y="1425263"/>
            <a:ext cx="2236641" cy="954300"/>
          </a:xfrm>
          <a:prstGeom prst="rect">
            <a:avLst/>
          </a:prstGeom>
          <a:noFill/>
          <a:ln>
            <a:noFill/>
          </a:ln>
        </p:spPr>
      </p:pic>
      <p:pic>
        <p:nvPicPr>
          <p:cNvPr id="116" name="Google Shape;116;p17"/>
          <p:cNvPicPr preferRelativeResize="0"/>
          <p:nvPr/>
        </p:nvPicPr>
        <p:blipFill>
          <a:blip r:embed="rId4">
            <a:alphaModFix/>
          </a:blip>
          <a:stretch>
            <a:fillRect/>
          </a:stretch>
        </p:blipFill>
        <p:spPr>
          <a:xfrm>
            <a:off x="5070013" y="2787050"/>
            <a:ext cx="904925" cy="861650"/>
          </a:xfrm>
          <a:prstGeom prst="rect">
            <a:avLst/>
          </a:prstGeom>
          <a:noFill/>
          <a:ln>
            <a:noFill/>
          </a:ln>
        </p:spPr>
      </p:pic>
      <p:pic>
        <p:nvPicPr>
          <p:cNvPr id="117" name="Google Shape;117;p17"/>
          <p:cNvPicPr preferRelativeResize="0"/>
          <p:nvPr/>
        </p:nvPicPr>
        <p:blipFill>
          <a:blip r:embed="rId5">
            <a:alphaModFix/>
          </a:blip>
          <a:stretch>
            <a:fillRect/>
          </a:stretch>
        </p:blipFill>
        <p:spPr>
          <a:xfrm>
            <a:off x="3594800" y="3921324"/>
            <a:ext cx="2847075" cy="438775"/>
          </a:xfrm>
          <a:prstGeom prst="rect">
            <a:avLst/>
          </a:prstGeom>
          <a:noFill/>
          <a:ln>
            <a:noFill/>
          </a:ln>
        </p:spPr>
      </p:pic>
      <p:pic>
        <p:nvPicPr>
          <p:cNvPr id="118" name="Google Shape;118;p17"/>
          <p:cNvPicPr preferRelativeResize="0"/>
          <p:nvPr/>
        </p:nvPicPr>
        <p:blipFill>
          <a:blip r:embed="rId6">
            <a:alphaModFix/>
          </a:blip>
          <a:stretch>
            <a:fillRect/>
          </a:stretch>
        </p:blipFill>
        <p:spPr>
          <a:xfrm>
            <a:off x="6812022" y="1340150"/>
            <a:ext cx="1971377" cy="582337"/>
          </a:xfrm>
          <a:prstGeom prst="rect">
            <a:avLst/>
          </a:prstGeom>
          <a:noFill/>
          <a:ln>
            <a:noFill/>
          </a:ln>
        </p:spPr>
      </p:pic>
      <p:pic>
        <p:nvPicPr>
          <p:cNvPr id="119" name="Google Shape;119;p17"/>
          <p:cNvPicPr preferRelativeResize="0"/>
          <p:nvPr/>
        </p:nvPicPr>
        <p:blipFill>
          <a:blip r:embed="rId7">
            <a:alphaModFix/>
          </a:blip>
          <a:stretch>
            <a:fillRect/>
          </a:stretch>
        </p:blipFill>
        <p:spPr>
          <a:xfrm>
            <a:off x="6595660" y="2270312"/>
            <a:ext cx="2236650" cy="1258131"/>
          </a:xfrm>
          <a:prstGeom prst="rect">
            <a:avLst/>
          </a:prstGeom>
          <a:noFill/>
          <a:ln>
            <a:noFill/>
          </a:ln>
        </p:spPr>
      </p:pic>
      <p:pic>
        <p:nvPicPr>
          <p:cNvPr id="120" name="Google Shape;120;p17"/>
          <p:cNvPicPr preferRelativeResize="0"/>
          <p:nvPr/>
        </p:nvPicPr>
        <p:blipFill>
          <a:blip r:embed="rId8">
            <a:alphaModFix/>
          </a:blip>
          <a:stretch>
            <a:fillRect/>
          </a:stretch>
        </p:blipFill>
        <p:spPr>
          <a:xfrm>
            <a:off x="5229625" y="980188"/>
            <a:ext cx="1366026" cy="68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pic>
        <p:nvPicPr>
          <p:cNvPr id="126" name="Google Shape;126;p18"/>
          <p:cNvPicPr preferRelativeResize="0"/>
          <p:nvPr/>
        </p:nvPicPr>
        <p:blipFill>
          <a:blip r:embed="rId3">
            <a:alphaModFix/>
          </a:blip>
          <a:stretch>
            <a:fillRect/>
          </a:stretch>
        </p:blipFill>
        <p:spPr>
          <a:xfrm>
            <a:off x="311700" y="1187748"/>
            <a:ext cx="5105976" cy="2655199"/>
          </a:xfrm>
          <a:prstGeom prst="rect">
            <a:avLst/>
          </a:prstGeom>
          <a:noFill/>
          <a:ln>
            <a:noFill/>
          </a:ln>
        </p:spPr>
      </p:pic>
      <p:sp>
        <p:nvSpPr>
          <p:cNvPr id="127" name="Google Shape;127;p18"/>
          <p:cNvSpPr txBox="1"/>
          <p:nvPr/>
        </p:nvSpPr>
        <p:spPr>
          <a:xfrm>
            <a:off x="5642200" y="1536050"/>
            <a:ext cx="3412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total income/expense.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current balance.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3 latest transactions.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income/expense range.</a:t>
            </a:r>
            <a:endParaRPr sz="1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INCOMES</a:t>
            </a:r>
            <a:endParaRPr/>
          </a:p>
        </p:txBody>
      </p:sp>
      <p:sp>
        <p:nvSpPr>
          <p:cNvPr id="133" name="Google Shape;133;p19"/>
          <p:cNvSpPr txBox="1"/>
          <p:nvPr/>
        </p:nvSpPr>
        <p:spPr>
          <a:xfrm>
            <a:off x="5642200" y="1536050"/>
            <a:ext cx="304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Add income record.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incomes.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Delete income record.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Edit income record.</a:t>
            </a:r>
            <a:endParaRPr sz="1500">
              <a:latin typeface="Roboto"/>
              <a:ea typeface="Roboto"/>
              <a:cs typeface="Roboto"/>
              <a:sym typeface="Roboto"/>
            </a:endParaRPr>
          </a:p>
        </p:txBody>
      </p:sp>
      <p:pic>
        <p:nvPicPr>
          <p:cNvPr id="134" name="Google Shape;134;p19"/>
          <p:cNvPicPr preferRelativeResize="0"/>
          <p:nvPr/>
        </p:nvPicPr>
        <p:blipFill>
          <a:blip r:embed="rId3">
            <a:alphaModFix/>
          </a:blip>
          <a:stretch>
            <a:fillRect/>
          </a:stretch>
        </p:blipFill>
        <p:spPr>
          <a:xfrm>
            <a:off x="152400" y="1170200"/>
            <a:ext cx="5337400" cy="2491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EXPENSE</a:t>
            </a:r>
            <a:r>
              <a:rPr lang="en"/>
              <a:t>S</a:t>
            </a:r>
            <a:endParaRPr/>
          </a:p>
        </p:txBody>
      </p:sp>
      <p:sp>
        <p:nvSpPr>
          <p:cNvPr id="140" name="Google Shape;140;p20"/>
          <p:cNvSpPr txBox="1"/>
          <p:nvPr/>
        </p:nvSpPr>
        <p:spPr>
          <a:xfrm>
            <a:off x="5642200" y="1536050"/>
            <a:ext cx="304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Add expense record.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expenses.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Delete expense record.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Edit expense record.</a:t>
            </a:r>
            <a:endParaRPr sz="1500">
              <a:latin typeface="Roboto"/>
              <a:ea typeface="Roboto"/>
              <a:cs typeface="Roboto"/>
              <a:sym typeface="Roboto"/>
            </a:endParaRPr>
          </a:p>
        </p:txBody>
      </p:sp>
      <p:pic>
        <p:nvPicPr>
          <p:cNvPr id="141" name="Google Shape;141;p20"/>
          <p:cNvPicPr preferRelativeResize="0"/>
          <p:nvPr/>
        </p:nvPicPr>
        <p:blipFill>
          <a:blip r:embed="rId3">
            <a:alphaModFix/>
          </a:blip>
          <a:stretch>
            <a:fillRect/>
          </a:stretch>
        </p:blipFill>
        <p:spPr>
          <a:xfrm>
            <a:off x="152400" y="1170200"/>
            <a:ext cx="5337400" cy="25149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 Open Weather Map Api</a:t>
            </a:r>
            <a:endParaRPr/>
          </a:p>
        </p:txBody>
      </p:sp>
      <p:sp>
        <p:nvSpPr>
          <p:cNvPr id="147" name="Google Shape;147;p21"/>
          <p:cNvSpPr txBox="1"/>
          <p:nvPr/>
        </p:nvSpPr>
        <p:spPr>
          <a:xfrm>
            <a:off x="5693400" y="1617450"/>
            <a:ext cx="313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Features:</a:t>
            </a:r>
            <a:endParaRPr sz="20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Choose desired city.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View current weather details.</a:t>
            </a:r>
            <a:endParaRPr sz="1500">
              <a:latin typeface="Roboto"/>
              <a:ea typeface="Roboto"/>
              <a:cs typeface="Roboto"/>
              <a:sym typeface="Roboto"/>
            </a:endParaRPr>
          </a:p>
        </p:txBody>
      </p:sp>
      <p:pic>
        <p:nvPicPr>
          <p:cNvPr id="148" name="Google Shape;148;p21"/>
          <p:cNvPicPr preferRelativeResize="0"/>
          <p:nvPr/>
        </p:nvPicPr>
        <p:blipFill>
          <a:blip r:embed="rId3">
            <a:alphaModFix/>
          </a:blip>
          <a:stretch>
            <a:fillRect/>
          </a:stretch>
        </p:blipFill>
        <p:spPr>
          <a:xfrm>
            <a:off x="201300" y="1204825"/>
            <a:ext cx="5322184" cy="2733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